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8F60C-BC89-EB6C-A382-21046F7DBB8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281D410-9219-BC66-61B2-B263C7EB8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A427BAE-8D2B-2E5A-BE98-A7E0BEEAED54}"/>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5" name="Fußzeilenplatzhalter 4">
            <a:extLst>
              <a:ext uri="{FF2B5EF4-FFF2-40B4-BE49-F238E27FC236}">
                <a16:creationId xmlns:a16="http://schemas.microsoft.com/office/drawing/2014/main" id="{16E8AF22-3B6E-4255-2208-75D9610898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59024B3-458F-2682-85E8-24011910B6F9}"/>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234056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91393-2576-B9FA-8504-204B1B79F11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29D2ACB-A2F1-0A10-02AA-BCD82C6AEFF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E9C6C0-C221-3DAF-104A-547E55C90EB7}"/>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5" name="Fußzeilenplatzhalter 4">
            <a:extLst>
              <a:ext uri="{FF2B5EF4-FFF2-40B4-BE49-F238E27FC236}">
                <a16:creationId xmlns:a16="http://schemas.microsoft.com/office/drawing/2014/main" id="{9CB37318-6920-2953-B8CD-7B0F524BB8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0A320E-5038-9F50-062B-B97C1AE0A1DE}"/>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281432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9AAE280-0BB4-2D8C-8FB4-7B7C1247BCD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58463B7-213F-B91F-5F41-ABBC8616875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C8BF17-93D5-7C75-9A53-D2F03BD9377B}"/>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5" name="Fußzeilenplatzhalter 4">
            <a:extLst>
              <a:ext uri="{FF2B5EF4-FFF2-40B4-BE49-F238E27FC236}">
                <a16:creationId xmlns:a16="http://schemas.microsoft.com/office/drawing/2014/main" id="{8FD4E90E-8936-B3DD-33E3-503848DA75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A87DE4E-41C9-BBC1-37D3-FDF8DD30171C}"/>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18924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C2D06-D635-314B-0E16-57BA3D1EB4B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B35285B-F1C9-9F17-C19D-747C5C0F6B6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1B2A83-6328-368D-6C61-AD6B723F76DD}"/>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5" name="Fußzeilenplatzhalter 4">
            <a:extLst>
              <a:ext uri="{FF2B5EF4-FFF2-40B4-BE49-F238E27FC236}">
                <a16:creationId xmlns:a16="http://schemas.microsoft.com/office/drawing/2014/main" id="{9D26403C-4F6E-4CAE-7974-6FA8C74CDF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B60ADB-39FF-A6FD-92E4-97EAFA18BE70}"/>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206722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6310F-4C3A-3D05-57D7-C1B120B3C4F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468C5AF-760E-89E4-BD84-9CCA529B5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52B49E7-9CBF-0D78-C5B0-4C2596CFBE87}"/>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5" name="Fußzeilenplatzhalter 4">
            <a:extLst>
              <a:ext uri="{FF2B5EF4-FFF2-40B4-BE49-F238E27FC236}">
                <a16:creationId xmlns:a16="http://schemas.microsoft.com/office/drawing/2014/main" id="{B76BAF7B-2E88-74CC-52A2-C8338332F2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5F14C74-44D0-D726-D205-18279FD01653}"/>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36907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2C186-08B0-53A3-884B-7BC923066EC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A9A885E-7744-1904-2F75-EF824A0BA32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8F4E8B0-9A98-0EDD-D74B-304B66A3F1C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871B4DA-EA73-C9ED-35BC-17801986352F}"/>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6" name="Fußzeilenplatzhalter 5">
            <a:extLst>
              <a:ext uri="{FF2B5EF4-FFF2-40B4-BE49-F238E27FC236}">
                <a16:creationId xmlns:a16="http://schemas.microsoft.com/office/drawing/2014/main" id="{6A2DC9E6-796B-445C-D818-3C578CD1E8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C39DE13-269E-E9C7-ADA9-24B0A72E06F6}"/>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228108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B946D-CB29-6688-D34E-7DEF1E91DA2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AE61E65-6571-FE38-0C7F-5AB9ED920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FC610F6-0A3B-52F9-E0D6-F4B2C86C88F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C4AE806-3CF4-0579-ACF0-0D344F6FA1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FF80C42-7865-CD76-AE87-093443D3B4F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C17568F-7928-07D5-DA67-70B16C983360}"/>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8" name="Fußzeilenplatzhalter 7">
            <a:extLst>
              <a:ext uri="{FF2B5EF4-FFF2-40B4-BE49-F238E27FC236}">
                <a16:creationId xmlns:a16="http://schemas.microsoft.com/office/drawing/2014/main" id="{EC0E52AB-0064-8AE9-F898-29BE394DA46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BF317BC-5268-34EE-A43E-695E2AE63D96}"/>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284008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E3871-CD55-3B5D-B504-932F42AFFB3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185E3EF-8563-11A9-C1A0-85224490822D}"/>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4" name="Fußzeilenplatzhalter 3">
            <a:extLst>
              <a:ext uri="{FF2B5EF4-FFF2-40B4-BE49-F238E27FC236}">
                <a16:creationId xmlns:a16="http://schemas.microsoft.com/office/drawing/2014/main" id="{B3C27A55-46C0-82F7-BEA7-FB930738A82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5E3078E-0F01-4EDB-7705-8E63C4794AC1}"/>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290354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FEED9B5-BC99-18A6-EA60-5AA54A9A9460}"/>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3" name="Fußzeilenplatzhalter 2">
            <a:extLst>
              <a:ext uri="{FF2B5EF4-FFF2-40B4-BE49-F238E27FC236}">
                <a16:creationId xmlns:a16="http://schemas.microsoft.com/office/drawing/2014/main" id="{461EEA82-2D59-1168-5134-41198ADDC68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19AA270-2938-B991-ED96-C900DC6419FE}"/>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375462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500C6-E1F3-B87B-6E48-70DC22A21E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388A0E2-53C8-045D-02CB-B7B88CE6C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12650E6-79D9-EA5A-EC5E-6C8598573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65E6220-C65F-0FCA-6711-BA62CDCF1B65}"/>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6" name="Fußzeilenplatzhalter 5">
            <a:extLst>
              <a:ext uri="{FF2B5EF4-FFF2-40B4-BE49-F238E27FC236}">
                <a16:creationId xmlns:a16="http://schemas.microsoft.com/office/drawing/2014/main" id="{5507BCC5-275B-E73B-1919-09505EBF9A3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8D23C3E-20FA-51B0-EEED-0C419A686E46}"/>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54830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59AC0-2F15-8372-6FE1-048329B8AEB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530E402-FEB6-0304-7A8E-31B043857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DA50DE7-71C1-7A5E-98FC-6FFDC66CA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86063BA-E1DC-2303-1C73-1E061886D2C5}"/>
              </a:ext>
            </a:extLst>
          </p:cNvPr>
          <p:cNvSpPr>
            <a:spLocks noGrp="1"/>
          </p:cNvSpPr>
          <p:nvPr>
            <p:ph type="dt" sz="half" idx="10"/>
          </p:nvPr>
        </p:nvSpPr>
        <p:spPr/>
        <p:txBody>
          <a:bodyPr/>
          <a:lstStyle/>
          <a:p>
            <a:fld id="{E2B1B2E1-42A6-A045-ABCE-C1F8BAB736DB}" type="datetimeFigureOut">
              <a:rPr lang="de-DE" smtClean="0"/>
              <a:t>01.02.24</a:t>
            </a:fld>
            <a:endParaRPr lang="de-DE"/>
          </a:p>
        </p:txBody>
      </p:sp>
      <p:sp>
        <p:nvSpPr>
          <p:cNvPr id="6" name="Fußzeilenplatzhalter 5">
            <a:extLst>
              <a:ext uri="{FF2B5EF4-FFF2-40B4-BE49-F238E27FC236}">
                <a16:creationId xmlns:a16="http://schemas.microsoft.com/office/drawing/2014/main" id="{DB53FDC1-D4D0-3991-C606-2D5660CF9F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44A376-5545-E0D3-38EB-C395D225B4F5}"/>
              </a:ext>
            </a:extLst>
          </p:cNvPr>
          <p:cNvSpPr>
            <a:spLocks noGrp="1"/>
          </p:cNvSpPr>
          <p:nvPr>
            <p:ph type="sldNum" sz="quarter" idx="12"/>
          </p:nvPr>
        </p:nvSpPr>
        <p:spPr/>
        <p:txBody>
          <a:bodyPr/>
          <a:lstStyle/>
          <a:p>
            <a:fld id="{39EA968D-2F17-6F43-8898-C2758AE2A8B9}" type="slidenum">
              <a:rPr lang="de-DE" smtClean="0"/>
              <a:t>‹Nr.›</a:t>
            </a:fld>
            <a:endParaRPr lang="de-DE"/>
          </a:p>
        </p:txBody>
      </p:sp>
    </p:spTree>
    <p:extLst>
      <p:ext uri="{BB962C8B-B14F-4D97-AF65-F5344CB8AC3E}">
        <p14:creationId xmlns:p14="http://schemas.microsoft.com/office/powerpoint/2010/main" val="178414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793E232-B785-C290-C91E-9177E3DF2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265E4D5-5B70-CC41-06BC-5F8EFD36A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40922F-2650-7A04-C5C8-C3578DA80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1B2E1-42A6-A045-ABCE-C1F8BAB736DB}" type="datetimeFigureOut">
              <a:rPr lang="de-DE" smtClean="0"/>
              <a:t>01.02.24</a:t>
            </a:fld>
            <a:endParaRPr lang="de-DE"/>
          </a:p>
        </p:txBody>
      </p:sp>
      <p:sp>
        <p:nvSpPr>
          <p:cNvPr id="5" name="Fußzeilenplatzhalter 4">
            <a:extLst>
              <a:ext uri="{FF2B5EF4-FFF2-40B4-BE49-F238E27FC236}">
                <a16:creationId xmlns:a16="http://schemas.microsoft.com/office/drawing/2014/main" id="{5C9CA841-FD27-00FB-3F54-9F2B28BF3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AE3CC9C-F90E-514E-4FA4-FB85B234B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A968D-2F17-6F43-8898-C2758AE2A8B9}" type="slidenum">
              <a:rPr lang="de-DE" smtClean="0"/>
              <a:t>‹Nr.›</a:t>
            </a:fld>
            <a:endParaRPr lang="de-DE"/>
          </a:p>
        </p:txBody>
      </p:sp>
    </p:spTree>
    <p:extLst>
      <p:ext uri="{BB962C8B-B14F-4D97-AF65-F5344CB8AC3E}">
        <p14:creationId xmlns:p14="http://schemas.microsoft.com/office/powerpoint/2010/main" val="160523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007EF-3455-3F26-3F66-D3459EAB404D}"/>
              </a:ext>
            </a:extLst>
          </p:cNvPr>
          <p:cNvSpPr>
            <a:spLocks noGrp="1"/>
          </p:cNvSpPr>
          <p:nvPr>
            <p:ph type="ctrTitle"/>
          </p:nvPr>
        </p:nvSpPr>
        <p:spPr/>
        <p:txBody>
          <a:bodyPr/>
          <a:lstStyle/>
          <a:p>
            <a:r>
              <a:rPr lang="en-US" dirty="0"/>
              <a:t>Migration</a:t>
            </a:r>
            <a:endParaRPr lang="de-DE" dirty="0"/>
          </a:p>
        </p:txBody>
      </p:sp>
      <p:sp>
        <p:nvSpPr>
          <p:cNvPr id="3" name="Untertitel 2">
            <a:extLst>
              <a:ext uri="{FF2B5EF4-FFF2-40B4-BE49-F238E27FC236}">
                <a16:creationId xmlns:a16="http://schemas.microsoft.com/office/drawing/2014/main" id="{F2D4CF8D-1913-2AD0-5ACC-FD79C43C7C54}"/>
              </a:ext>
            </a:extLst>
          </p:cNvPr>
          <p:cNvSpPr>
            <a:spLocks noGrp="1"/>
          </p:cNvSpPr>
          <p:nvPr>
            <p:ph type="subTitle" idx="1"/>
          </p:nvPr>
        </p:nvSpPr>
        <p:spPr/>
        <p:txBody>
          <a:bodyPr/>
          <a:lstStyle/>
          <a:p>
            <a:r>
              <a:rPr lang="en-US" dirty="0"/>
              <a:t>Anna</a:t>
            </a:r>
            <a:r>
              <a:rPr lang="en-US"/>
              <a:t>, Amalia 10A</a:t>
            </a:r>
            <a:endParaRPr lang="de-DE" dirty="0"/>
          </a:p>
        </p:txBody>
      </p:sp>
    </p:spTree>
    <p:extLst>
      <p:ext uri="{BB962C8B-B14F-4D97-AF65-F5344CB8AC3E}">
        <p14:creationId xmlns:p14="http://schemas.microsoft.com/office/powerpoint/2010/main" val="103467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E9EAD-2CC4-4783-FCD4-AB88CC9BEC64}"/>
              </a:ext>
            </a:extLst>
          </p:cNvPr>
          <p:cNvSpPr>
            <a:spLocks noGrp="1"/>
          </p:cNvSpPr>
          <p:nvPr>
            <p:ph type="title"/>
          </p:nvPr>
        </p:nvSpPr>
        <p:spPr>
          <a:xfrm>
            <a:off x="876693" y="741391"/>
            <a:ext cx="5219307" cy="1616203"/>
          </a:xfrm>
        </p:spPr>
        <p:txBody>
          <a:bodyPr anchor="b">
            <a:normAutofit/>
          </a:bodyPr>
          <a:lstStyle/>
          <a:p>
            <a:r>
              <a:rPr lang="en-US" sz="3200"/>
              <a:t>Generelle Infos</a:t>
            </a:r>
            <a:endParaRPr lang="de-DE" sz="3200"/>
          </a:p>
        </p:txBody>
      </p:sp>
      <p:sp>
        <p:nvSpPr>
          <p:cNvPr id="3" name="Inhaltsplatzhalter 2">
            <a:extLst>
              <a:ext uri="{FF2B5EF4-FFF2-40B4-BE49-F238E27FC236}">
                <a16:creationId xmlns:a16="http://schemas.microsoft.com/office/drawing/2014/main" id="{8CAB8613-263E-0FF3-55E2-39B1B9C24A65}"/>
              </a:ext>
            </a:extLst>
          </p:cNvPr>
          <p:cNvSpPr>
            <a:spLocks noGrp="1"/>
          </p:cNvSpPr>
          <p:nvPr>
            <p:ph idx="1"/>
          </p:nvPr>
        </p:nvSpPr>
        <p:spPr>
          <a:xfrm>
            <a:off x="876692" y="2533476"/>
            <a:ext cx="5219307" cy="3537410"/>
          </a:xfrm>
        </p:spPr>
        <p:txBody>
          <a:bodyPr anchor="t">
            <a:normAutofit/>
          </a:bodyPr>
          <a:lstStyle/>
          <a:p>
            <a:r>
              <a:rPr lang="en-US" sz="1900" kern="100">
                <a:latin typeface="Calibri" panose="020F0502020204030204" pitchFamily="34" charset="0"/>
                <a:ea typeface="Malgun Gothic" panose="020B0503020000020004" pitchFamily="34" charset="-127"/>
                <a:cs typeface="Times New Roman" panose="020F0502020204030204" pitchFamily="34" charset="0"/>
              </a:rPr>
              <a:t>G</a:t>
            </a:r>
            <a:r>
              <a:rPr lang="de-DE" sz="1900" kern="100">
                <a:effectLst/>
                <a:latin typeface="Calibri" panose="020F0502020204030204" pitchFamily="34" charset="0"/>
                <a:ea typeface="Malgun Gothic" panose="020B0503020000020004" pitchFamily="34" charset="-127"/>
                <a:cs typeface="Times New Roman" panose="020F0502020204030204" pitchFamily="34" charset="0"/>
              </a:rPr>
              <a:t>ab es schon immer</a:t>
            </a:r>
          </a:p>
          <a:p>
            <a:r>
              <a:rPr lang="de-DE" sz="1900" kern="100">
                <a:effectLst/>
                <a:latin typeface="Calibri" panose="020F0502020204030204" pitchFamily="34" charset="0"/>
                <a:ea typeface="Malgun Gothic" panose="020B0503020000020004" pitchFamily="34" charset="-127"/>
                <a:cs typeface="Times New Roman" panose="020F0502020204030204" pitchFamily="34" charset="0"/>
              </a:rPr>
              <a:t>Die Homo sapiens sind aus Afrika gewandert und trafen den Neandertaler </a:t>
            </a:r>
          </a:p>
          <a:p>
            <a:r>
              <a:rPr lang="de-DE" sz="1900" b="1" kern="100">
                <a:effectLst/>
                <a:latin typeface="Calibri" panose="020F0502020204030204" pitchFamily="34" charset="0"/>
                <a:ea typeface="Malgun Gothic" panose="020B0503020000020004" pitchFamily="34" charset="-127"/>
                <a:cs typeface="Times New Roman" panose="020F0502020204030204" pitchFamily="34" charset="0"/>
              </a:rPr>
              <a:t>Der Grund</a:t>
            </a:r>
            <a:r>
              <a:rPr lang="de-DE" sz="1900" kern="100">
                <a:effectLst/>
                <a:latin typeface="Calibri" panose="020F0502020204030204" pitchFamily="34" charset="0"/>
                <a:ea typeface="Malgun Gothic" panose="020B0503020000020004" pitchFamily="34" charset="-127"/>
                <a:cs typeface="Times New Roman" panose="020F0502020204030204" pitchFamily="34" charset="0"/>
              </a:rPr>
              <a:t>: Suche nach bessere Lebensbedingungen</a:t>
            </a:r>
          </a:p>
          <a:p>
            <a:r>
              <a:rPr lang="de-DE" sz="1900" kern="100">
                <a:effectLst/>
                <a:latin typeface="Calibri" panose="020F0502020204030204" pitchFamily="34" charset="0"/>
                <a:ea typeface="Malgun Gothic" panose="020B0503020000020004" pitchFamily="34" charset="-127"/>
                <a:cs typeface="Times New Roman" panose="020F0502020204030204" pitchFamily="34" charset="0"/>
              </a:rPr>
              <a:t>Homo Sapiens und Neandertaler paarten sich, deshalb ist immer noch in jedem modernen Menschen etwa 1% Neadertaler Gene enthalten.</a:t>
            </a:r>
          </a:p>
          <a:p>
            <a:r>
              <a:rPr lang="de-DE" sz="1900" b="1" kern="100">
                <a:effectLst/>
                <a:latin typeface="Calibri" panose="020F0502020204030204" pitchFamily="34" charset="0"/>
                <a:ea typeface="Malgun Gothic" panose="020B0503020000020004" pitchFamily="34" charset="-127"/>
                <a:cs typeface="Times New Roman" panose="020F0502020204030204" pitchFamily="34" charset="0"/>
              </a:rPr>
              <a:t>Gründe</a:t>
            </a:r>
            <a:r>
              <a:rPr lang="en-US" sz="1900" b="1" kern="100">
                <a:effectLst/>
                <a:latin typeface="Calibri" panose="020F0502020204030204" pitchFamily="34" charset="0"/>
                <a:ea typeface="Malgun Gothic" panose="020B0503020000020004" pitchFamily="34" charset="-127"/>
                <a:cs typeface="Times New Roman" panose="020F0502020204030204" pitchFamily="34" charset="0"/>
              </a:rPr>
              <a:t> </a:t>
            </a:r>
            <a:r>
              <a:rPr lang="de-DE" sz="1900" b="1" kern="100">
                <a:effectLst/>
                <a:latin typeface="Calibri" panose="020F0502020204030204" pitchFamily="34" charset="0"/>
                <a:ea typeface="Malgun Gothic" panose="020B0503020000020004" pitchFamily="34" charset="-127"/>
                <a:cs typeface="Times New Roman" panose="020F0502020204030204" pitchFamily="34" charset="0"/>
              </a:rPr>
              <a:t>für Migration:</a:t>
            </a:r>
            <a:r>
              <a:rPr lang="de-DE" sz="1900" kern="100">
                <a:effectLst/>
                <a:latin typeface="Calibri" panose="020F0502020204030204" pitchFamily="34" charset="0"/>
                <a:ea typeface="Malgun Gothic" panose="020B0503020000020004" pitchFamily="34" charset="-127"/>
                <a:cs typeface="Times New Roman" panose="020F0502020204030204" pitchFamily="34" charset="0"/>
              </a:rPr>
              <a:t> Armut, Krieg, Gewalt, Klimakatastrophen, politische Komplikationen…</a:t>
            </a:r>
          </a:p>
          <a:p>
            <a:endParaRPr lang="de-DE" sz="1900"/>
          </a:p>
        </p:txBody>
      </p:sp>
      <p:pic>
        <p:nvPicPr>
          <p:cNvPr id="4" name="Grafik 3">
            <a:extLst>
              <a:ext uri="{FF2B5EF4-FFF2-40B4-BE49-F238E27FC236}">
                <a16:creationId xmlns:a16="http://schemas.microsoft.com/office/drawing/2014/main" id="{E88C51C9-BE56-6952-8E59-96BC28DA2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896" y="787114"/>
            <a:ext cx="3513708" cy="5283772"/>
          </a:xfrm>
          <a:prstGeom prst="rect">
            <a:avLst/>
          </a:prstGeom>
        </p:spPr>
      </p:pic>
      <p:grpSp>
        <p:nvGrpSpPr>
          <p:cNvPr id="18" name="Group 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123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9E2D3-55EF-DD2D-1B89-BE23FBDE5849}"/>
              </a:ext>
            </a:extLst>
          </p:cNvPr>
          <p:cNvSpPr>
            <a:spLocks noGrp="1"/>
          </p:cNvSpPr>
          <p:nvPr>
            <p:ph type="title"/>
          </p:nvPr>
        </p:nvSpPr>
        <p:spPr>
          <a:xfrm>
            <a:off x="876692" y="741391"/>
            <a:ext cx="5479719" cy="1616203"/>
          </a:xfrm>
        </p:spPr>
        <p:txBody>
          <a:bodyPr anchor="b">
            <a:normAutofit/>
          </a:bodyPr>
          <a:lstStyle/>
          <a:p>
            <a:r>
              <a:rPr lang="en-US" sz="3200"/>
              <a:t>Politische Komplikationen( Rassismus)</a:t>
            </a:r>
            <a:endParaRPr lang="de-DE" sz="3200"/>
          </a:p>
        </p:txBody>
      </p:sp>
      <p:sp>
        <p:nvSpPr>
          <p:cNvPr id="3" name="Inhaltsplatzhalter 2">
            <a:extLst>
              <a:ext uri="{FF2B5EF4-FFF2-40B4-BE49-F238E27FC236}">
                <a16:creationId xmlns:a16="http://schemas.microsoft.com/office/drawing/2014/main" id="{738DD6FA-3C0D-1166-836C-E676B7A8355C}"/>
              </a:ext>
            </a:extLst>
          </p:cNvPr>
          <p:cNvSpPr>
            <a:spLocks noGrp="1"/>
          </p:cNvSpPr>
          <p:nvPr>
            <p:ph idx="1"/>
          </p:nvPr>
        </p:nvSpPr>
        <p:spPr>
          <a:xfrm>
            <a:off x="876692" y="2533476"/>
            <a:ext cx="5479719" cy="3447832"/>
          </a:xfrm>
        </p:spPr>
        <p:txBody>
          <a:bodyPr anchor="t">
            <a:normAutofit/>
          </a:bodyPr>
          <a:lstStyle/>
          <a:p>
            <a:r>
              <a:rPr lang="de-DE" sz="1700" kern="100">
                <a:effectLst/>
                <a:latin typeface="Calibri" panose="020F0502020204030204" pitchFamily="34" charset="0"/>
                <a:ea typeface="Malgun Gothic" panose="020B0503020000020004" pitchFamily="34" charset="-127"/>
                <a:cs typeface="Times New Roman" panose="02020603050405020304" pitchFamily="18" charset="0"/>
              </a:rPr>
              <a:t>Rassismus, Diskriminierung, Gegner von politischem System usw.</a:t>
            </a:r>
          </a:p>
          <a:p>
            <a:r>
              <a:rPr lang="de-DE" sz="1700" kern="100">
                <a:effectLst/>
                <a:latin typeface="Calibri" panose="020F0502020204030204" pitchFamily="34" charset="0"/>
                <a:ea typeface="Malgun Gothic" panose="020B0503020000020004" pitchFamily="34" charset="-127"/>
                <a:cs typeface="Times New Roman" panose="02020603050405020304" pitchFamily="18" charset="0"/>
              </a:rPr>
              <a:t>Aber!! Es gibt keine Menschenrassen</a:t>
            </a:r>
          </a:p>
          <a:p>
            <a:r>
              <a:rPr lang="de-DE" sz="1700" kern="100">
                <a:effectLst/>
                <a:latin typeface="Calibri" panose="020F0502020204030204" pitchFamily="34" charset="0"/>
                <a:ea typeface="Malgun Gothic" panose="020B0503020000020004" pitchFamily="34" charset="-127"/>
                <a:cs typeface="Times New Roman" panose="02020603050405020304" pitchFamily="18" charset="0"/>
              </a:rPr>
              <a:t>Hautfarbe, Augenfarbe und Kopfform hängen von bestimmten Genen ab</a:t>
            </a:r>
          </a:p>
          <a:p>
            <a:r>
              <a:rPr lang="de-DE" sz="1700" kern="100">
                <a:effectLst/>
                <a:latin typeface="Calibri" panose="020F0502020204030204" pitchFamily="34" charset="0"/>
                <a:ea typeface="Malgun Gothic" panose="020B0503020000020004" pitchFamily="34" charset="-127"/>
                <a:cs typeface="Times New Roman" panose="02020603050405020304" pitchFamily="18" charset="0"/>
              </a:rPr>
              <a:t>Alle Menschen sind miteinander verwandt, was man daran erkennt, dass sich der Verwandtenkreis um jede Generation potenziert und sich dadurch so erweitert, dass man irgendwann bei jedem angekommen ist.</a:t>
            </a:r>
          </a:p>
          <a:p>
            <a:r>
              <a:rPr lang="de-DE" sz="1700" kern="100">
                <a:effectLst/>
                <a:latin typeface="Calibri" panose="020F0502020204030204" pitchFamily="34" charset="0"/>
                <a:ea typeface="Malgun Gothic" panose="020B0503020000020004" pitchFamily="34" charset="-127"/>
                <a:cs typeface="Times New Roman" panose="02020603050405020304" pitchFamily="18" charset="0"/>
              </a:rPr>
              <a:t>Der Mensch ist eine Art ohne Unterteilung von Rassen</a:t>
            </a:r>
          </a:p>
          <a:p>
            <a:endParaRPr lang="de-DE" sz="1700"/>
          </a:p>
        </p:txBody>
      </p:sp>
      <p:pic>
        <p:nvPicPr>
          <p:cNvPr id="4" name="Grafik 3">
            <a:extLst>
              <a:ext uri="{FF2B5EF4-FFF2-40B4-BE49-F238E27FC236}">
                <a16:creationId xmlns:a16="http://schemas.microsoft.com/office/drawing/2014/main" id="{EA01D189-66FD-FFB1-25E7-A57FF0040720}"/>
              </a:ext>
            </a:extLst>
          </p:cNvPr>
          <p:cNvPicPr>
            <a:picLocks noChangeAspect="1"/>
          </p:cNvPicPr>
          <p:nvPr/>
        </p:nvPicPr>
        <p:blipFill rotWithShape="1">
          <a:blip r:embed="rId2">
            <a:extLst>
              <a:ext uri="{28A0092B-C50C-407E-A947-70E740481C1C}">
                <a14:useLocalDpi xmlns:a14="http://schemas.microsoft.com/office/drawing/2010/main" val="0"/>
              </a:ext>
            </a:extLst>
          </a:blip>
          <a:srcRect l="21891" r="34337" b="2"/>
          <a:stretch/>
        </p:blipFill>
        <p:spPr>
          <a:xfrm>
            <a:off x="7270812" y="10"/>
            <a:ext cx="4921187" cy="6857990"/>
          </a:xfrm>
          <a:prstGeom prst="rect">
            <a:avLst/>
          </a:prstGeom>
        </p:spPr>
      </p:pic>
      <p:grpSp>
        <p:nvGrpSpPr>
          <p:cNvPr id="21"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337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33C08-49AC-8653-40A1-261E3361E115}"/>
              </a:ext>
            </a:extLst>
          </p:cNvPr>
          <p:cNvSpPr>
            <a:spLocks noGrp="1"/>
          </p:cNvSpPr>
          <p:nvPr>
            <p:ph type="title"/>
          </p:nvPr>
        </p:nvSpPr>
        <p:spPr/>
        <p:txBody>
          <a:bodyPr/>
          <a:lstStyle/>
          <a:p>
            <a:r>
              <a:rPr lang="en-US" dirty="0" err="1"/>
              <a:t>Klimaflüchtlinge</a:t>
            </a:r>
            <a:endParaRPr lang="de-DE" dirty="0"/>
          </a:p>
        </p:txBody>
      </p:sp>
      <p:sp>
        <p:nvSpPr>
          <p:cNvPr id="3" name="Inhaltsplatzhalter 2">
            <a:extLst>
              <a:ext uri="{FF2B5EF4-FFF2-40B4-BE49-F238E27FC236}">
                <a16:creationId xmlns:a16="http://schemas.microsoft.com/office/drawing/2014/main" id="{6C9E5867-2F0D-791E-AA75-FC7E3EA67F62}"/>
              </a:ext>
            </a:extLst>
          </p:cNvPr>
          <p:cNvSpPr>
            <a:spLocks noGrp="1"/>
          </p:cNvSpPr>
          <p:nvPr>
            <p:ph idx="1"/>
          </p:nvPr>
        </p:nvSpPr>
        <p:spPr/>
        <p:txBody>
          <a:bodyPr>
            <a:normAutofit/>
          </a:bodyPr>
          <a:lstStyle/>
          <a:p>
            <a:r>
              <a:rPr lang="de-DE" sz="1800" kern="100" dirty="0">
                <a:effectLst/>
                <a:latin typeface="Calibri" panose="020F0502020204030204" pitchFamily="34" charset="0"/>
                <a:ea typeface="Malgun Gothic" panose="020B0503020000020004" pitchFamily="34" charset="-127"/>
                <a:cs typeface="Times New Roman" panose="02020603050405020304" pitchFamily="18" charset="0"/>
              </a:rPr>
              <a:t>1 Flüchtling pro Sekunde zwischen 2008 und 2015</a:t>
            </a:r>
          </a:p>
          <a:p>
            <a:r>
              <a:rPr lang="de-DE" sz="1800" kern="100" dirty="0">
                <a:effectLst/>
                <a:latin typeface="Calibri" panose="020F0502020204030204" pitchFamily="34" charset="0"/>
                <a:ea typeface="Malgun Gothic" panose="020B0503020000020004" pitchFamily="34" charset="-127"/>
                <a:cs typeface="Times New Roman" panose="02020603050405020304" pitchFamily="18" charset="0"/>
              </a:rPr>
              <a:t>2015 doppelt so viele Klimaflüchtlinge wie Flüchtende vor Krieg und/oder Gewalt</a:t>
            </a:r>
          </a:p>
          <a:p>
            <a:r>
              <a:rPr lang="de-DE" sz="1800" kern="100" dirty="0">
                <a:effectLst/>
                <a:latin typeface="Calibri" panose="020F0502020204030204" pitchFamily="34" charset="0"/>
                <a:ea typeface="Malgun Gothic" panose="020B0503020000020004" pitchFamily="34" charset="-127"/>
                <a:cs typeface="Times New Roman" panose="02020603050405020304" pitchFamily="18" charset="0"/>
              </a:rPr>
              <a:t>Werden (noch) nicht als “offizielle” Flüchtlinge angesehen.</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Flüchten</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wegen</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den </a:t>
            </a:r>
            <a:r>
              <a:rPr lang="en-US" sz="1800" b="1" kern="100" dirty="0" err="1">
                <a:latin typeface="Calibri" panose="020F0502020204030204" pitchFamily="34" charset="0"/>
                <a:ea typeface="Malgun Gothic" panose="020B0503020000020004" pitchFamily="34" charset="-127"/>
                <a:cs typeface="Times New Roman" panose="02020603050405020304" pitchFamily="18" charset="0"/>
              </a:rPr>
              <a:t>Folgen</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des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Klimawandels</a:t>
            </a:r>
            <a:endParaRPr lang="en-US" sz="1800" kern="100" dirty="0">
              <a:latin typeface="Calibri" panose="020F0502020204030204" pitchFamily="34" charset="0"/>
              <a:ea typeface="Malgun Gothic" panose="020B0503020000020004" pitchFamily="34" charset="-127"/>
              <a:cs typeface="Times New Roman" panose="02020603050405020304" pitchFamily="18" charset="0"/>
            </a:endParaRPr>
          </a:p>
          <a:p>
            <a:r>
              <a:rPr lang="en-US" sz="1800" kern="100" dirty="0">
                <a:latin typeface="Calibri" panose="020F0502020204030204" pitchFamily="34" charset="0"/>
                <a:ea typeface="Malgun Gothic" panose="020B0503020000020004" pitchFamily="34" charset="-127"/>
                <a:cs typeface="Times New Roman" panose="02020603050405020304" pitchFamily="18" charset="0"/>
              </a:rPr>
              <a:t>Deutschland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wir</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auch</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von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Klimawandel</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betroffen</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sein</a:t>
            </a:r>
            <a:endParaRPr lang="en-US" sz="1800" kern="100" dirty="0">
              <a:latin typeface="Calibri" panose="020F0502020204030204" pitchFamily="34" charset="0"/>
              <a:ea typeface="Malgun Gothic" panose="020B0503020000020004" pitchFamily="34" charset="-127"/>
              <a:cs typeface="Times New Roman" panose="02020603050405020304" pitchFamily="18" charset="0"/>
            </a:endParaRPr>
          </a:p>
          <a:p>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Teile</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Norddeutschland</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s</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werden</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durch</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steigenden</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Meeresspiegel</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überschwemmt</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p>
          <a:p>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p>
          <a:p>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Ackerbau</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&amp;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Nutzfläche</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werden</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zerstört</a:t>
            </a:r>
            <a:endParaRPr lang="en-US" sz="1800" kern="100" dirty="0">
              <a:latin typeface="Calibri" panose="020F0502020204030204" pitchFamily="34" charset="0"/>
              <a:ea typeface="Malgun Gothic" panose="020B0503020000020004" pitchFamily="34" charset="-127"/>
              <a:cs typeface="Times New Roman" panose="02020603050405020304" pitchFamily="18" charset="0"/>
            </a:endParaRPr>
          </a:p>
          <a:p>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Armut</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Nahrungsmittelunsicherheit,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Gewalt</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Krankheit</a:t>
            </a:r>
            <a:endParaRPr lang="en-US" sz="1800" kern="100" dirty="0">
              <a:latin typeface="Calibri" panose="020F0502020204030204" pitchFamily="34" charset="0"/>
              <a:ea typeface="Malgun Gothic" panose="020B0503020000020004" pitchFamily="34" charset="-127"/>
              <a:cs typeface="Times New Roman" panose="02020603050405020304" pitchFamily="18" charset="0"/>
            </a:endParaRPr>
          </a:p>
          <a:p>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Menschen</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werden</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durch</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den Stress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psychisch</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Belasted</a:t>
            </a:r>
            <a:endParaRPr lang="en-US" sz="1800" kern="100" dirty="0">
              <a:latin typeface="Calibri" panose="020F0502020204030204" pitchFamily="34" charset="0"/>
              <a:ea typeface="Malgun Gothic" panose="020B0503020000020004" pitchFamily="34" charset="-127"/>
              <a:cs typeface="Times New Roman" panose="02020603050405020304" pitchFamily="18" charset="0"/>
            </a:endParaRPr>
          </a:p>
          <a:p>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Z.b.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posttraumatischen</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Belastungsstörung</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latin typeface="Calibri" panose="020F0502020204030204" pitchFamily="34" charset="0"/>
                <a:ea typeface="Malgun Gothic" panose="020B0503020000020004" pitchFamily="34" charset="-127"/>
                <a:cs typeface="Times New Roman" panose="02020603050405020304" pitchFamily="18" charset="0"/>
              </a:rPr>
              <a:t>Angststörung</a:t>
            </a:r>
            <a:r>
              <a:rPr lang="en-US" sz="1800" kern="100" dirty="0">
                <a:latin typeface="Calibri" panose="020F0502020204030204" pitchFamily="34" charset="0"/>
                <a:ea typeface="Malgun Gothic" panose="020B0503020000020004" pitchFamily="34" charset="-127"/>
                <a:cs typeface="Times New Roman" panose="02020603050405020304" pitchFamily="18" charset="0"/>
              </a:rPr>
              <a:t>, Depression…</a:t>
            </a:r>
            <a:endParaRPr lang="de-DE"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de-DE" dirty="0"/>
          </a:p>
        </p:txBody>
      </p:sp>
      <p:sp>
        <p:nvSpPr>
          <p:cNvPr id="7" name="Pfeil: nach rechts 6">
            <a:extLst>
              <a:ext uri="{FF2B5EF4-FFF2-40B4-BE49-F238E27FC236}">
                <a16:creationId xmlns:a16="http://schemas.microsoft.com/office/drawing/2014/main" id="{67168BAC-3BC2-B832-1F29-2326EC6F1F90}"/>
              </a:ext>
            </a:extLst>
          </p:cNvPr>
          <p:cNvSpPr/>
          <p:nvPr/>
        </p:nvSpPr>
        <p:spPr>
          <a:xfrm>
            <a:off x="945453" y="4072967"/>
            <a:ext cx="941479" cy="4663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3499E4BF-D30A-3C30-4B41-30729000D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550" y="1347751"/>
            <a:ext cx="3346450" cy="4162498"/>
          </a:xfrm>
          <a:prstGeom prst="rect">
            <a:avLst/>
          </a:prstGeom>
        </p:spPr>
      </p:pic>
    </p:spTree>
    <p:extLst>
      <p:ext uri="{BB962C8B-B14F-4D97-AF65-F5344CB8AC3E}">
        <p14:creationId xmlns:p14="http://schemas.microsoft.com/office/powerpoint/2010/main" val="359525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012B4-B3CB-3FF3-1BE4-21F14DB24737}"/>
              </a:ext>
            </a:extLst>
          </p:cNvPr>
          <p:cNvSpPr>
            <a:spLocks noGrp="1"/>
          </p:cNvSpPr>
          <p:nvPr>
            <p:ph type="title"/>
          </p:nvPr>
        </p:nvSpPr>
        <p:spPr>
          <a:xfrm>
            <a:off x="7910285" y="741391"/>
            <a:ext cx="3443514" cy="1616203"/>
          </a:xfrm>
        </p:spPr>
        <p:txBody>
          <a:bodyPr anchor="b">
            <a:normAutofit/>
          </a:bodyPr>
          <a:lstStyle/>
          <a:p>
            <a:r>
              <a:rPr lang="en-US" sz="3200"/>
              <a:t>Kontra Klimaflüchtlinge</a:t>
            </a:r>
            <a:endParaRPr lang="de-DE" sz="3200"/>
          </a:p>
        </p:txBody>
      </p:sp>
      <p:pic>
        <p:nvPicPr>
          <p:cNvPr id="4" name="Grafik 3">
            <a:extLst>
              <a:ext uri="{FF2B5EF4-FFF2-40B4-BE49-F238E27FC236}">
                <a16:creationId xmlns:a16="http://schemas.microsoft.com/office/drawing/2014/main" id="{A6C457C7-1FDD-E6F0-9FE1-A61A08941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31" y="805657"/>
            <a:ext cx="6370515" cy="5176044"/>
          </a:xfrm>
          <a:prstGeom prst="rect">
            <a:avLst/>
          </a:prstGeom>
        </p:spPr>
      </p:pic>
      <p:sp>
        <p:nvSpPr>
          <p:cNvPr id="3" name="Inhaltsplatzhalter 2">
            <a:extLst>
              <a:ext uri="{FF2B5EF4-FFF2-40B4-BE49-F238E27FC236}">
                <a16:creationId xmlns:a16="http://schemas.microsoft.com/office/drawing/2014/main" id="{3EF9A1B6-57FD-708B-F6E9-F24B4D35D106}"/>
              </a:ext>
            </a:extLst>
          </p:cNvPr>
          <p:cNvSpPr>
            <a:spLocks noGrp="1"/>
          </p:cNvSpPr>
          <p:nvPr>
            <p:ph idx="1"/>
          </p:nvPr>
        </p:nvSpPr>
        <p:spPr>
          <a:xfrm>
            <a:off x="7910285" y="2533476"/>
            <a:ext cx="3443514" cy="3447832"/>
          </a:xfrm>
        </p:spPr>
        <p:txBody>
          <a:bodyPr anchor="t">
            <a:normAutofit/>
          </a:bodyPr>
          <a:lstStyle/>
          <a:p>
            <a:r>
              <a:rPr lang="de-DE" sz="1100" b="1" kern="100">
                <a:effectLst/>
                <a:latin typeface="Calibri" panose="020F0502020204030204" pitchFamily="34" charset="0"/>
                <a:ea typeface="Malgun Gothic" panose="020B0503020000020004" pitchFamily="34" charset="-127"/>
                <a:cs typeface="Times New Roman" panose="02020603050405020304" pitchFamily="18" charset="0"/>
              </a:rPr>
              <a:t>Gründe dafür sind</a:t>
            </a:r>
            <a:r>
              <a:rPr lang="en-US" sz="1100" b="1" kern="100">
                <a:effectLst/>
                <a:latin typeface="Calibri" panose="020F0502020204030204" pitchFamily="34" charset="0"/>
                <a:ea typeface="Malgun Gothic" panose="020B0503020000020004" pitchFamily="34" charset="-127"/>
                <a:cs typeface="Times New Roman" panose="02020603050405020304" pitchFamily="18" charset="0"/>
              </a:rPr>
              <a:t>:</a:t>
            </a:r>
          </a:p>
          <a:p>
            <a:r>
              <a:rPr lang="de-DE" sz="1100" kern="100">
                <a:effectLst/>
                <a:latin typeface="Calibri" panose="020F0502020204030204" pitchFamily="34" charset="0"/>
                <a:ea typeface="Malgun Gothic" panose="020B0503020000020004" pitchFamily="34" charset="-127"/>
                <a:cs typeface="Times New Roman" panose="02020603050405020304" pitchFamily="18" charset="0"/>
              </a:rPr>
              <a:t>  man</a:t>
            </a:r>
            <a:r>
              <a:rPr lang="en-US" sz="1100" kern="100">
                <a:effectLst/>
                <a:latin typeface="Calibri" panose="020F0502020204030204" pitchFamily="34" charset="0"/>
                <a:ea typeface="Malgun Gothic" panose="020B0503020000020004" pitchFamily="34" charset="-127"/>
                <a:cs typeface="Times New Roman" panose="02020603050405020304" pitchFamily="18" charset="0"/>
              </a:rPr>
              <a:t> kann</a:t>
            </a:r>
            <a:r>
              <a:rPr lang="de-DE" sz="1100" kern="100">
                <a:effectLst/>
                <a:latin typeface="Calibri" panose="020F0502020204030204" pitchFamily="34" charset="0"/>
                <a:ea typeface="Malgun Gothic" panose="020B0503020000020004" pitchFamily="34" charset="-127"/>
                <a:cs typeface="Times New Roman" panose="02020603050405020304" pitchFamily="18" charset="0"/>
              </a:rPr>
              <a:t> nicht immer nachweisen, </a:t>
            </a:r>
            <a:r>
              <a:rPr lang="en-US" sz="1100" kern="100">
                <a:effectLst/>
                <a:latin typeface="Calibri" panose="020F0502020204030204" pitchFamily="34" charset="0"/>
                <a:ea typeface="Malgun Gothic" panose="020B0503020000020004" pitchFamily="34" charset="-127"/>
                <a:cs typeface="Times New Roman" panose="02020603050405020304" pitchFamily="18" charset="0"/>
              </a:rPr>
              <a:t>ob</a:t>
            </a:r>
            <a:r>
              <a:rPr lang="de-DE" sz="1100" kern="100">
                <a:effectLst/>
                <a:latin typeface="Calibri" panose="020F0502020204030204" pitchFamily="34" charset="0"/>
                <a:ea typeface="Malgun Gothic" panose="020B0503020000020004" pitchFamily="34" charset="-127"/>
                <a:cs typeface="Times New Roman" panose="02020603050405020304" pitchFamily="18" charset="0"/>
              </a:rPr>
              <a:t> sie wirklich wegen dem Klima fliehen mussten </a:t>
            </a:r>
            <a:endParaRPr lang="en-US" sz="1100" kern="100">
              <a:effectLst/>
              <a:latin typeface="Calibri" panose="020F0502020204030204" pitchFamily="34" charset="0"/>
              <a:ea typeface="Malgun Gothic" panose="020B0503020000020004" pitchFamily="34" charset="-127"/>
              <a:cs typeface="Times New Roman" panose="02020603050405020304" pitchFamily="18" charset="0"/>
            </a:endParaRPr>
          </a:p>
          <a:p>
            <a:r>
              <a:rPr lang="en-US" sz="1100" kern="100">
                <a:latin typeface="Calibri" panose="020F0502020204030204" pitchFamily="34" charset="0"/>
                <a:ea typeface="Malgun Gothic" panose="020B0503020000020004" pitchFamily="34" charset="-127"/>
                <a:cs typeface="Times New Roman" panose="02020603050405020304" pitchFamily="18" charset="0"/>
              </a:rPr>
              <a:t>  man kann </a:t>
            </a:r>
            <a:r>
              <a:rPr lang="de-DE" sz="1100" kern="100">
                <a:effectLst/>
                <a:latin typeface="Calibri" panose="020F0502020204030204" pitchFamily="34" charset="0"/>
                <a:ea typeface="Malgun Gothic" panose="020B0503020000020004" pitchFamily="34" charset="-127"/>
                <a:cs typeface="Times New Roman" panose="02020603050405020304" pitchFamily="18" charset="0"/>
              </a:rPr>
              <a:t>nicht nac</a:t>
            </a:r>
            <a:r>
              <a:rPr lang="en-US" sz="1100" kern="100">
                <a:effectLst/>
                <a:latin typeface="Calibri" panose="020F0502020204030204" pitchFamily="34" charset="0"/>
                <a:ea typeface="Malgun Gothic" panose="020B0503020000020004" pitchFamily="34" charset="-127"/>
                <a:cs typeface="Times New Roman" panose="02020603050405020304" pitchFamily="18" charset="0"/>
              </a:rPr>
              <a:t>hweisen</a:t>
            </a:r>
            <a:r>
              <a:rPr lang="en-US" sz="1100" kern="100">
                <a:latin typeface="Calibri" panose="020F0502020204030204" pitchFamily="34" charset="0"/>
                <a:ea typeface="Malgun Gothic" panose="020B0503020000020004" pitchFamily="34" charset="-127"/>
                <a:cs typeface="Times New Roman" panose="02020603050405020304" pitchFamily="18" charset="0"/>
              </a:rPr>
              <a:t>, ob</a:t>
            </a:r>
            <a:r>
              <a:rPr lang="de-DE" sz="1100" kern="100">
                <a:effectLst/>
                <a:latin typeface="Calibri" panose="020F0502020204030204" pitchFamily="34" charset="0"/>
                <a:ea typeface="Malgun Gothic" panose="020B0503020000020004" pitchFamily="34" charset="-127"/>
                <a:cs typeface="Times New Roman" panose="02020603050405020304" pitchFamily="18" charset="0"/>
              </a:rPr>
              <a:t> </a:t>
            </a:r>
            <a:r>
              <a:rPr lang="en-US" sz="1100" kern="100">
                <a:effectLst/>
                <a:latin typeface="Calibri" panose="020F0502020204030204" pitchFamily="34" charset="0"/>
                <a:ea typeface="Malgun Gothic" panose="020B0503020000020004" pitchFamily="34" charset="-127"/>
                <a:cs typeface="Times New Roman" panose="02020603050405020304" pitchFamily="18" charset="0"/>
              </a:rPr>
              <a:t>eine</a:t>
            </a:r>
            <a:r>
              <a:rPr lang="de-DE" sz="1100" kern="100">
                <a:effectLst/>
                <a:latin typeface="Calibri" panose="020F0502020204030204" pitchFamily="34" charset="0"/>
                <a:ea typeface="Malgun Gothic" panose="020B0503020000020004" pitchFamily="34" charset="-127"/>
                <a:cs typeface="Times New Roman" panose="02020603050405020304" pitchFamily="18" charset="0"/>
              </a:rPr>
              <a:t> Naturkatastrophe nicht auch ohne den Klimawandel entstanden wäre</a:t>
            </a:r>
            <a:endParaRPr lang="en-US" sz="1100" kern="100">
              <a:effectLst/>
              <a:latin typeface="Calibri" panose="020F0502020204030204" pitchFamily="34" charset="0"/>
              <a:ea typeface="Malgun Gothic" panose="020B0503020000020004" pitchFamily="34" charset="-127"/>
              <a:cs typeface="Times New Roman" panose="02020603050405020304" pitchFamily="18" charset="0"/>
            </a:endParaRPr>
          </a:p>
          <a:p>
            <a:r>
              <a:rPr lang="en-US" sz="1100" kern="100">
                <a:latin typeface="Calibri" panose="020F0502020204030204" pitchFamily="34" charset="0"/>
                <a:ea typeface="Malgun Gothic" panose="020B0503020000020004" pitchFamily="34" charset="-127"/>
                <a:cs typeface="Times New Roman" panose="02020603050405020304" pitchFamily="18" charset="0"/>
              </a:rPr>
              <a:t>Abgrenzung ist Kompliziert( ab wann ist man vom Klima so stark bedroht, dass man fliehen muss/ darf)</a:t>
            </a:r>
            <a:endParaRPr lang="en-US" sz="1100" kern="100">
              <a:effectLst/>
              <a:latin typeface="Calibri" panose="020F0502020204030204" pitchFamily="34" charset="0"/>
              <a:ea typeface="Malgun Gothic" panose="020B0503020000020004" pitchFamily="34" charset="-127"/>
              <a:cs typeface="Times New Roman" panose="02020603050405020304" pitchFamily="18" charset="0"/>
            </a:endParaRPr>
          </a:p>
          <a:p>
            <a:r>
              <a:rPr lang="en-US" sz="1100"/>
              <a:t>Diese Flüchtlinge müssen dauerhaft aufgenommen werden</a:t>
            </a:r>
          </a:p>
          <a:p>
            <a:r>
              <a:rPr lang="en-US" sz="1100"/>
              <a:t>Mental starke Menschen verlassen das Land d.h das Land hat fast keine Chance mehr</a:t>
            </a:r>
          </a:p>
          <a:p>
            <a:r>
              <a:rPr lang="en-US" sz="1100"/>
              <a:t>Wenn Industrieländer die Betroffen Länder finanziell Unterstützen ist es besser, als wenn alle Menschen aufgenommen werden</a:t>
            </a:r>
          </a:p>
          <a:p>
            <a:endParaRPr lang="de-DE" sz="1100"/>
          </a:p>
        </p:txBody>
      </p:sp>
      <p:grpSp>
        <p:nvGrpSpPr>
          <p:cNvPr id="15" name="Group 8">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110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49940-08B3-8D66-349D-9C894E0B052F}"/>
              </a:ext>
            </a:extLst>
          </p:cNvPr>
          <p:cNvSpPr>
            <a:spLocks noGrp="1"/>
          </p:cNvSpPr>
          <p:nvPr>
            <p:ph type="title"/>
          </p:nvPr>
        </p:nvSpPr>
        <p:spPr>
          <a:xfrm>
            <a:off x="481013" y="3752849"/>
            <a:ext cx="3290887" cy="2452687"/>
          </a:xfrm>
        </p:spPr>
        <p:txBody>
          <a:bodyPr anchor="ctr">
            <a:normAutofit/>
          </a:bodyPr>
          <a:lstStyle/>
          <a:p>
            <a:r>
              <a:rPr lang="en-US" sz="3600"/>
              <a:t>Pro  Klimaflüchtlinge </a:t>
            </a:r>
            <a:endParaRPr lang="de-DE" sz="3600"/>
          </a:p>
        </p:txBody>
      </p:sp>
      <p:pic>
        <p:nvPicPr>
          <p:cNvPr id="4" name="Grafik 3">
            <a:extLst>
              <a:ext uri="{FF2B5EF4-FFF2-40B4-BE49-F238E27FC236}">
                <a16:creationId xmlns:a16="http://schemas.microsoft.com/office/drawing/2014/main" id="{72E623CD-BA5D-8563-61A5-06A445E7FB92}"/>
              </a:ext>
            </a:extLst>
          </p:cNvPr>
          <p:cNvPicPr>
            <a:picLocks noChangeAspect="1"/>
          </p:cNvPicPr>
          <p:nvPr/>
        </p:nvPicPr>
        <p:blipFill rotWithShape="1">
          <a:blip r:embed="rId2">
            <a:extLst>
              <a:ext uri="{28A0092B-C50C-407E-A947-70E740481C1C}">
                <a14:useLocalDpi xmlns:a14="http://schemas.microsoft.com/office/drawing/2010/main" val="0"/>
              </a:ext>
            </a:extLst>
          </a:blip>
          <a:srcRect t="12170" b="2901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nhaltsplatzhalter 2">
            <a:extLst>
              <a:ext uri="{FF2B5EF4-FFF2-40B4-BE49-F238E27FC236}">
                <a16:creationId xmlns:a16="http://schemas.microsoft.com/office/drawing/2014/main" id="{DF1D3B59-1119-6A1C-AA89-92FE2C7BBEF8}"/>
              </a:ext>
            </a:extLst>
          </p:cNvPr>
          <p:cNvSpPr>
            <a:spLocks noGrp="1"/>
          </p:cNvSpPr>
          <p:nvPr>
            <p:ph idx="1"/>
          </p:nvPr>
        </p:nvSpPr>
        <p:spPr>
          <a:xfrm>
            <a:off x="4223982" y="3752850"/>
            <a:ext cx="7485413" cy="2452687"/>
          </a:xfrm>
        </p:spPr>
        <p:txBody>
          <a:bodyPr anchor="ctr">
            <a:normAutofit/>
          </a:bodyPr>
          <a:lstStyle/>
          <a:p>
            <a:r>
              <a:rPr lang="en-US" sz="1800"/>
              <a:t>Menschen sind Hilfloß</a:t>
            </a:r>
          </a:p>
          <a:p>
            <a:r>
              <a:rPr lang="en-US" sz="1800"/>
              <a:t>Acker sind unfruchtbar durch Salzwasser oder ausgetrocknet durch Dürre</a:t>
            </a:r>
          </a:p>
          <a:p>
            <a:r>
              <a:rPr lang="en-US" sz="1800"/>
              <a:t>Industrieländer wie Deutschland haben am meisten zum Klimawandel beigetragen</a:t>
            </a:r>
          </a:p>
          <a:p>
            <a:endParaRPr lang="de-DE" sz="1800"/>
          </a:p>
        </p:txBody>
      </p:sp>
    </p:spTree>
    <p:extLst>
      <p:ext uri="{BB962C8B-B14F-4D97-AF65-F5344CB8AC3E}">
        <p14:creationId xmlns:p14="http://schemas.microsoft.com/office/powerpoint/2010/main" val="405437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4F524-B7E8-16AF-065D-41C73ABC18C4}"/>
              </a:ext>
            </a:extLst>
          </p:cNvPr>
          <p:cNvSpPr>
            <a:spLocks noGrp="1"/>
          </p:cNvSpPr>
          <p:nvPr>
            <p:ph type="title"/>
          </p:nvPr>
        </p:nvSpPr>
        <p:spPr>
          <a:xfrm>
            <a:off x="876692" y="741391"/>
            <a:ext cx="5479719" cy="1616203"/>
          </a:xfrm>
        </p:spPr>
        <p:txBody>
          <a:bodyPr anchor="b">
            <a:normAutofit/>
          </a:bodyPr>
          <a:lstStyle/>
          <a:p>
            <a:r>
              <a:rPr lang="en-US" sz="3200"/>
              <a:t>Experiment: Meeresspiegel anstieg</a:t>
            </a:r>
            <a:endParaRPr lang="de-DE" sz="3200"/>
          </a:p>
        </p:txBody>
      </p:sp>
      <p:sp>
        <p:nvSpPr>
          <p:cNvPr id="3" name="Inhaltsplatzhalter 2">
            <a:extLst>
              <a:ext uri="{FF2B5EF4-FFF2-40B4-BE49-F238E27FC236}">
                <a16:creationId xmlns:a16="http://schemas.microsoft.com/office/drawing/2014/main" id="{94928B0A-6E31-7CE1-3ABF-50EB07416F39}"/>
              </a:ext>
            </a:extLst>
          </p:cNvPr>
          <p:cNvSpPr>
            <a:spLocks noGrp="1"/>
          </p:cNvSpPr>
          <p:nvPr>
            <p:ph idx="1"/>
          </p:nvPr>
        </p:nvSpPr>
        <p:spPr>
          <a:xfrm>
            <a:off x="876692" y="2533476"/>
            <a:ext cx="5479719" cy="3447832"/>
          </a:xfrm>
        </p:spPr>
        <p:txBody>
          <a:bodyPr anchor="t">
            <a:normAutofit/>
          </a:bodyPr>
          <a:lstStyle/>
          <a:p>
            <a:r>
              <a:rPr lang="en-US" sz="1400" b="1"/>
              <a:t>Gründe:</a:t>
            </a:r>
          </a:p>
          <a:p>
            <a:r>
              <a:rPr lang="en-US" sz="1400" b="1"/>
              <a:t> </a:t>
            </a:r>
            <a:r>
              <a:rPr lang="en-US" sz="1400"/>
              <a:t>Eis auf der Antarktis schmilzt</a:t>
            </a:r>
          </a:p>
          <a:p>
            <a:r>
              <a:rPr lang="en-US" sz="1400"/>
              <a:t>Durch Wärme erhöht sich das Wasservolumen</a:t>
            </a:r>
          </a:p>
          <a:p>
            <a:r>
              <a:rPr lang="en-US" sz="1400"/>
              <a:t>Gletscher schmelzen</a:t>
            </a:r>
          </a:p>
          <a:p>
            <a:r>
              <a:rPr lang="en-US" sz="1400" b="1"/>
              <a:t>Experiment:  </a:t>
            </a:r>
            <a:r>
              <a:rPr lang="en-US" sz="1400"/>
              <a:t>2 Bächer werden mit Wasser gefüllt  in dem einem befindet sich ein Stein und darauf Eis, in dem anderm ist das Eis direkt im Wasser</a:t>
            </a:r>
          </a:p>
          <a:p>
            <a:r>
              <a:rPr lang="en-US" sz="1400"/>
              <a:t>Wenn das Eis in dem Bäcker mit nur Wasser schmilzt, verändert sich die Wasser Höhe nicht, aber wenn das Wasser davor auf Gestein war und dann ins Wasser schmilzt, kommt Wassermenge hinzu</a:t>
            </a:r>
          </a:p>
          <a:p>
            <a:r>
              <a:rPr lang="en-US" sz="1400"/>
              <a:t>D.h auf der Antarktis ist das Eis auf Landmasse: Es kommt Wasser hinzu. Auf der Arktis ist das Eis schon im Wasser: die Wassermasse verändert sich nicht</a:t>
            </a:r>
          </a:p>
          <a:p>
            <a:endParaRPr lang="de-DE" sz="1400" b="1"/>
          </a:p>
        </p:txBody>
      </p:sp>
      <p:pic>
        <p:nvPicPr>
          <p:cNvPr id="7" name="Grafik 6">
            <a:extLst>
              <a:ext uri="{FF2B5EF4-FFF2-40B4-BE49-F238E27FC236}">
                <a16:creationId xmlns:a16="http://schemas.microsoft.com/office/drawing/2014/main" id="{55402B76-1D2B-6BC8-A6CF-BD1850695CC1}"/>
              </a:ext>
            </a:extLst>
          </p:cNvPr>
          <p:cNvPicPr>
            <a:picLocks noChangeAspect="1"/>
          </p:cNvPicPr>
          <p:nvPr/>
        </p:nvPicPr>
        <p:blipFill rotWithShape="1">
          <a:blip r:embed="rId2">
            <a:extLst>
              <a:ext uri="{28A0092B-C50C-407E-A947-70E740481C1C}">
                <a14:useLocalDpi xmlns:a14="http://schemas.microsoft.com/office/drawing/2010/main" val="0"/>
              </a:ext>
            </a:extLst>
          </a:blip>
          <a:srcRect b="21612"/>
          <a:stretch/>
        </p:blipFill>
        <p:spPr>
          <a:xfrm>
            <a:off x="7270812" y="10"/>
            <a:ext cx="4921187" cy="6857990"/>
          </a:xfrm>
          <a:prstGeom prst="rect">
            <a:avLst/>
          </a:prstGeom>
        </p:spPr>
      </p:pic>
      <p:grpSp>
        <p:nvGrpSpPr>
          <p:cNvPr id="16" name="Group 1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9" name="Rectangle 12">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79798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7</Slides>
  <Notes>0</Notes>
  <HiddenSlides>0</HiddenSlide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Office</vt:lpstr>
      <vt:lpstr>Migration</vt:lpstr>
      <vt:lpstr>Generelle Infos</vt:lpstr>
      <vt:lpstr>Politische Komplikationen( Rassismus)</vt:lpstr>
      <vt:lpstr>Klimaflüchtlinge</vt:lpstr>
      <vt:lpstr>Kontra Klimaflüchtlinge</vt:lpstr>
      <vt:lpstr>Pro  Klimaflüchtlinge </vt:lpstr>
      <vt:lpstr>Experiment: Meeresspiegel anstieg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dc:title>
  <dc:creator>goldanna26</dc:creator>
  <cp:lastModifiedBy>goldanna26</cp:lastModifiedBy>
  <cp:revision>2</cp:revision>
  <dcterms:created xsi:type="dcterms:W3CDTF">2024-02-01T10:40:03Z</dcterms:created>
  <dcterms:modified xsi:type="dcterms:W3CDTF">2024-02-01T11:46:38Z</dcterms:modified>
</cp:coreProperties>
</file>